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335" r:id="rId5"/>
    <p:sldId id="351" r:id="rId6"/>
    <p:sldId id="356" r:id="rId7"/>
    <p:sldId id="355" r:id="rId8"/>
    <p:sldId id="339" r:id="rId9"/>
    <p:sldId id="336" r:id="rId10"/>
    <p:sldId id="344" r:id="rId11"/>
    <p:sldId id="345" r:id="rId12"/>
    <p:sldId id="357" r:id="rId13"/>
    <p:sldId id="358" r:id="rId14"/>
    <p:sldId id="359" r:id="rId15"/>
    <p:sldId id="347" r:id="rId16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e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95369" autoAdjust="0"/>
  </p:normalViewPr>
  <p:slideViewPr>
    <p:cSldViewPr snapToGrid="0">
      <p:cViewPr varScale="1">
        <p:scale>
          <a:sx n="93" d="100"/>
          <a:sy n="93" d="100"/>
        </p:scale>
        <p:origin x="216" y="448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9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pPr rtl="0"/>
            <a:fld id="{84D40880-7B36-4833-8540-D4F2F3E81084}" type="datetime1">
              <a:rPr lang="it-IT" smtClean="0"/>
              <a:t>03/06/25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9E9D563E-BCB2-465B-8A3C-AC86CE64F69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54:25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24575,'-3'0'0,"1"0"0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fld id="{EAA27069-F3D3-452D-96AC-1153BE220CEB}" type="datetime1">
              <a:rPr lang="it-IT" smtClean="0"/>
              <a:pPr/>
              <a:t>03/06/25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it-IT"/>
            </a:defPPr>
          </a:lstStyle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8B990660-4B7D-4C11-96DB-B19FFA8CA9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1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58978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1B0FD-5379-3901-4F30-009D98183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E1D5519-6230-15FE-25E3-16537EC1F8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27A63D-6408-73DA-AF93-4E8F594640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7C8E54C-CF93-DEF0-1C24-21407A7413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10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035594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D267F-2691-87EA-70A0-0A6508374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C7DBA64-81D7-8B6B-581C-B7797E63D3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5A76B2F-8BFF-B123-7E9C-480DD6D679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6A10F4D-3FE6-CBB7-F511-7EEAFD2878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11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795145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12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845341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F1F58-C4C4-3C6F-212F-DEC5DE215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6E429D2-4C94-8953-048C-6819834D60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47026B7-2543-E098-6B7A-00C744C54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DF536C-E079-617A-EB55-9D7F25F71A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2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459977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66EDC-631F-C414-6FA1-920634824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058B3F5-8C04-F5DF-F19B-B6FC572329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D03ACF9-A8E0-1111-54DF-8BB807696C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E0FB68B-9260-3815-C9A4-2ADBE42E57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3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428956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DDE15-B4BB-C5A4-7743-2DE6B6D3E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ACAF4C5-A43B-5559-4F24-63BCE6EB07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DE7EEAA-9FC0-86FA-BE5C-D493768EFC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2CADE29-FDBA-7E73-2A17-5A123E876E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4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501792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5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006147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6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719333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7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75858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8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876574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607C7-F2DB-C960-5BC3-E2D0140AF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3C0356B-AB0E-902C-4315-E39FA6B772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ACAB95E-5665-771B-EAD4-3691DA648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5478594-CA7C-4166-D451-C29EF481F2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9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496817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rtlCol="0" anchor="b">
            <a:normAutofit/>
          </a:bodyPr>
          <a:lstStyle>
            <a:lvl1pPr algn="l">
              <a:defRPr lang="it-IT" sz="4000" b="1" baseline="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epilog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sp>
        <p:nvSpPr>
          <p:cNvPr id="11" name="Segnaposto contenut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it-IT"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it-IT"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it-IT"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it-IT"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it-IT"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it-IT"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it-IT"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it-IT"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it-IT"/>
            </a:lvl1pPr>
          </a:lstStyle>
          <a:p>
            <a:pPr rtl="0"/>
            <a:r>
              <a:rPr lang="it-IT"/>
              <a:t>Titolo presentazione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sp>
        <p:nvSpPr>
          <p:cNvPr id="11" name="Segnaposto contenut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it-IT"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it-IT"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it-IT"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it-IT"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it-IT"/>
            </a:lvl1pPr>
          </a:lstStyle>
          <a:p>
            <a:pPr rtl="0"/>
            <a:r>
              <a:rPr lang="it-IT"/>
              <a:t>Titolo presentazione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zie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rtlCol="0" anchor="b">
            <a:normAutofit/>
          </a:bodyPr>
          <a:lstStyle>
            <a:lvl1pPr>
              <a:defRPr lang="it-IT" sz="40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it-IT"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 </a:t>
            </a:r>
          </a:p>
          <a:p>
            <a:pPr lvl="3" rtl="0"/>
            <a:r>
              <a:rPr lang="it-IT"/>
              <a:t>Quarto livello </a:t>
            </a:r>
          </a:p>
          <a:p>
            <a:pPr lvl="4" rtl="0"/>
            <a:r>
              <a:rPr lang="it-IT"/>
              <a:t>Quinto livello </a:t>
            </a:r>
          </a:p>
          <a:p>
            <a:pPr lvl="0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della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lang="it-IT" sz="40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grpSp>
        <p:nvGrpSpPr>
          <p:cNvPr id="815" name="Gruppo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 rtlCol="0"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it-IT"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 </a:t>
            </a:r>
          </a:p>
          <a:p>
            <a:pPr lvl="3" rtl="0"/>
            <a:r>
              <a:rPr lang="it-IT"/>
              <a:t>Quarto livello </a:t>
            </a:r>
          </a:p>
          <a:p>
            <a:pPr lvl="4" rtl="0"/>
            <a:r>
              <a:rPr lang="it-IT"/>
              <a:t>Quinto livello </a:t>
            </a:r>
          </a:p>
          <a:p>
            <a:pPr lvl="0" rtl="0"/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it-IT"/>
            </a:lvl1pPr>
          </a:lstStyle>
          <a:p>
            <a:pPr rtl="0"/>
            <a:r>
              <a:rPr lang="it-IT"/>
              <a:t>Titolo presentazione</a:t>
            </a:r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sezion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rtlCol="0" anchor="b">
            <a:normAutofit/>
          </a:bodyPr>
          <a:lstStyle>
            <a:lvl1pPr>
              <a:defRPr lang="it-IT" sz="40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 rtlCol="0">
            <a:normAutofit/>
          </a:bodyPr>
          <a:lstStyle>
            <a:lvl1pPr marL="0" indent="0" algn="ctr">
              <a:buNone/>
              <a:defRPr lang="it-IT" sz="2000"/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sezion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rtlCol="0" anchor="b">
            <a:normAutofit/>
          </a:bodyPr>
          <a:lstStyle>
            <a:lvl1pPr>
              <a:defRPr lang="it-IT" sz="40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 rtlCol="0">
            <a:normAutofit/>
          </a:bodyPr>
          <a:lstStyle>
            <a:lvl1pPr marL="0" indent="0" algn="ctr">
              <a:buNone/>
              <a:defRPr lang="it-IT" sz="2000"/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 rtlCol="0">
            <a:normAutofit/>
          </a:bodyPr>
          <a:lstStyle>
            <a:lvl1pPr marL="0" indent="0">
              <a:buNone/>
              <a:defRPr lang="it-IT" sz="2800"/>
            </a:lvl1pPr>
            <a:lvl2pPr marL="457200" indent="0">
              <a:buNone/>
              <a:defRPr lang="it-IT" sz="2400"/>
            </a:lvl2pPr>
            <a:lvl3pPr marL="914400" indent="0">
              <a:buNone/>
              <a:defRPr lang="it-IT" sz="2000"/>
            </a:lvl3pPr>
            <a:lvl4pPr marL="1371600" indent="0">
              <a:buNone/>
              <a:defRPr lang="it-IT" sz="1800"/>
            </a:lvl4pPr>
            <a:lvl5pPr marL="1828800" indent="0">
              <a:buNone/>
              <a:defRPr lang="it-IT" sz="18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sezion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rtlCol="0" anchor="b">
            <a:normAutofit/>
          </a:bodyPr>
          <a:lstStyle>
            <a:lvl1pPr>
              <a:defRPr lang="it-IT" sz="400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sp>
        <p:nvSpPr>
          <p:cNvPr id="675" name="Segnaposto testo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lang="it-IT" sz="2800"/>
            </a:lvl1pPr>
            <a:lvl2pPr marL="457200" indent="0">
              <a:lnSpc>
                <a:spcPts val="2400"/>
              </a:lnSpc>
              <a:buNone/>
              <a:defRPr lang="it-IT" sz="2000"/>
            </a:lvl2pPr>
            <a:lvl3pPr marL="914400" indent="0">
              <a:lnSpc>
                <a:spcPts val="2400"/>
              </a:lnSpc>
              <a:buNone/>
              <a:defRPr lang="it-IT" sz="2000"/>
            </a:lvl3pPr>
            <a:lvl4pPr marL="1371600" indent="0">
              <a:lnSpc>
                <a:spcPts val="2400"/>
              </a:lnSpc>
              <a:buNone/>
              <a:defRPr lang="it-IT" sz="2000"/>
            </a:lvl4pPr>
            <a:lvl5pPr marL="1828800" indent="0">
              <a:lnSpc>
                <a:spcPts val="2400"/>
              </a:lnSpc>
              <a:buNone/>
              <a:defRPr lang="it-IT" sz="2000"/>
            </a:lvl5pPr>
          </a:lstStyle>
          <a:p>
            <a:pPr lvl="0" rtl="0"/>
            <a:r>
              <a:rPr lang="it-IT"/>
              <a:t>Fare clic per inserire il testo</a:t>
            </a: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5pPr>
            <a:lvl6pPr marL="1600200">
              <a:defRPr lang="it-IT"/>
            </a:lvl6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4" rtl="0"/>
            <a:r>
              <a:rPr lang="it-IT"/>
              <a:t>Quarto livello</a:t>
            </a:r>
          </a:p>
          <a:p>
            <a:pPr lvl="5" rtl="0"/>
            <a:r>
              <a:rPr lang="it-IT"/>
              <a:t>Quinto livello</a:t>
            </a:r>
          </a:p>
        </p:txBody>
      </p:sp>
      <p:sp>
        <p:nvSpPr>
          <p:cNvPr id="11" name="Segnaposto contenut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it-IT"/>
            </a:lvl1pPr>
          </a:lstStyle>
          <a:p>
            <a:pPr rtl="0"/>
            <a:r>
              <a:rPr lang="it-IT"/>
              <a:t>Titolo presentazione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due contenut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 rtlCol="0"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lang="it-IT"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lang="it-IT"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lang="it-IT"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lang="it-IT"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1" name="Segnaposto contenut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it-IT"/>
            </a:lvl1pPr>
          </a:lstStyle>
          <a:p>
            <a:pPr rtl="0"/>
            <a:r>
              <a:rPr lang="it-IT"/>
              <a:t>Titolo presentazione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, contenuto e immag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 dirty="0"/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4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 rtlCol="0">
            <a:normAutofit/>
          </a:bodyPr>
          <a:lstStyle>
            <a:lvl1pPr marL="0" indent="0" algn="ctr">
              <a:buNone/>
              <a:defRPr lang="it-IT" sz="2000"/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400"/>
            </a:lvl5pPr>
          </a:lstStyle>
          <a:p>
            <a:pPr lvl="0" rtl="0"/>
            <a:r>
              <a:rPr lang="it-IT" dirty="0"/>
              <a:t>Fare clic per inserire il testo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 rtlCol="0"/>
          <a:lstStyle>
            <a:lvl1pPr>
              <a:spcBef>
                <a:spcPts val="0"/>
              </a:spcBef>
              <a:spcAft>
                <a:spcPts val="1200"/>
              </a:spcAft>
              <a:defRPr lang="it-IT"/>
            </a:lvl1pPr>
            <a:lvl2pPr>
              <a:spcBef>
                <a:spcPts val="0"/>
              </a:spcBef>
              <a:spcAft>
                <a:spcPts val="600"/>
              </a:spcAft>
              <a:defRPr lang="it-IT"/>
            </a:lvl2pPr>
            <a:lvl3pPr>
              <a:spcBef>
                <a:spcPts val="0"/>
              </a:spcBef>
              <a:spcAft>
                <a:spcPts val="600"/>
              </a:spcAft>
              <a:defRPr lang="it-IT"/>
            </a:lvl3pPr>
            <a:lvl4pPr>
              <a:spcBef>
                <a:spcPts val="0"/>
              </a:spcBef>
              <a:spcAft>
                <a:spcPts val="600"/>
              </a:spcAft>
              <a:defRPr lang="it-IT" sz="2000"/>
            </a:lvl4pPr>
            <a:lvl5pPr>
              <a:spcBef>
                <a:spcPts val="0"/>
              </a:spcBef>
              <a:spcAft>
                <a:spcPts val="600"/>
              </a:spcAft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/>
              <a:t>Fare clic per modificare lo stile del titolo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it-IT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1000" b="1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it-IT"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it-IT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060603"/>
            <a:ext cx="5530449" cy="1368397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Project work</a:t>
            </a:r>
            <a:endParaRPr lang="en-US" sz="2400" b="0" noProof="1"/>
          </a:p>
        </p:txBody>
      </p:sp>
      <p:sp>
        <p:nvSpPr>
          <p:cNvPr id="5" name="Titolo 2">
            <a:extLst>
              <a:ext uri="{FF2B5EF4-FFF2-40B4-BE49-F238E27FC236}">
                <a16:creationId xmlns:a16="http://schemas.microsoft.com/office/drawing/2014/main" id="{7E01E1CF-A212-4460-7A15-BAFDC91CAF37}"/>
              </a:ext>
            </a:extLst>
          </p:cNvPr>
          <p:cNvSpPr txBox="1">
            <a:spLocks/>
          </p:cNvSpPr>
          <p:nvPr/>
        </p:nvSpPr>
        <p:spPr>
          <a:xfrm>
            <a:off x="6096000" y="3429000"/>
            <a:ext cx="5530449" cy="8743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noProof="1"/>
              <a:t>gruppo 2 - software architecture design 2024/2025</a:t>
            </a:r>
          </a:p>
        </p:txBody>
      </p:sp>
      <p:sp>
        <p:nvSpPr>
          <p:cNvPr id="2" name="Titolo 2">
            <a:extLst>
              <a:ext uri="{FF2B5EF4-FFF2-40B4-BE49-F238E27FC236}">
                <a16:creationId xmlns:a16="http://schemas.microsoft.com/office/drawing/2014/main" id="{42AA27EB-7463-C9F2-5CB2-0873B9C383C3}"/>
              </a:ext>
            </a:extLst>
          </p:cNvPr>
          <p:cNvSpPr txBox="1">
            <a:spLocks/>
          </p:cNvSpPr>
          <p:nvPr/>
        </p:nvSpPr>
        <p:spPr>
          <a:xfrm>
            <a:off x="6661551" y="5671723"/>
            <a:ext cx="5530449" cy="8743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noProof="1"/>
              <a:t>3</a:t>
            </a:r>
            <a:r>
              <a:rPr lang="en-US" sz="2400" b="0" baseline="30000" noProof="1"/>
              <a:t>rd </a:t>
            </a:r>
            <a:r>
              <a:rPr lang="en-US" sz="2400" b="0" noProof="1"/>
              <a:t>sprint release presentation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38009-BF86-5329-F0A9-5E57EB87A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DDC79F-7174-01D6-8FCA-B7B90CB10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FINAL PATTERNS APPLIED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0FDB78D-ED04-8A9F-2C00-BF3179462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10</a:t>
            </a:fld>
            <a:endParaRPr lang="en-US" noProof="1"/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1C06DCD3-92C1-E229-4F4D-4837F57EB14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/>
          <a:stretch/>
        </p:blipFill>
        <p:spPr>
          <a:xfrm>
            <a:off x="1696848" y="1399032"/>
            <a:ext cx="8798304" cy="4428562"/>
          </a:xfr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3B658A3-F3AC-0A18-CF25-C40563792006}"/>
              </a:ext>
            </a:extLst>
          </p:cNvPr>
          <p:cNvSpPr txBox="1"/>
          <p:nvPr/>
        </p:nvSpPr>
        <p:spPr>
          <a:xfrm>
            <a:off x="1696848" y="5877290"/>
            <a:ext cx="539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(Fig. 10) </a:t>
            </a:r>
            <a:r>
              <a:rPr lang="en-US" noProof="1">
                <a:solidFill>
                  <a:prstClr val="black"/>
                </a:solidFill>
                <a:latin typeface="Avenir Next LT Pro Light"/>
              </a:rPr>
              <a:t>Decorator Pattern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37825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8EE84-CC7A-7B3C-CB18-321B59008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CF9A40-8CCC-00F7-7599-1239A349D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FINAL PATTERNS APPLIED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85FA863-6ACF-6A89-8417-D5B1C65BB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11</a:t>
            </a:fld>
            <a:endParaRPr lang="en-US" noProof="1"/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703F27F2-82A6-A67D-77BB-C678C7AD01D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/>
          <a:stretch/>
        </p:blipFill>
        <p:spPr>
          <a:xfrm>
            <a:off x="1696848" y="1399032"/>
            <a:ext cx="8798304" cy="4428562"/>
          </a:xfr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A8A27AE-EDA6-E946-198F-EF98C1F35033}"/>
              </a:ext>
            </a:extLst>
          </p:cNvPr>
          <p:cNvSpPr txBox="1"/>
          <p:nvPr/>
        </p:nvSpPr>
        <p:spPr>
          <a:xfrm>
            <a:off x="1696848" y="5877290"/>
            <a:ext cx="539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(Fig. 11) </a:t>
            </a:r>
            <a:r>
              <a:rPr lang="en-US" noProof="1">
                <a:solidFill>
                  <a:prstClr val="black"/>
                </a:solidFill>
                <a:latin typeface="Avenir Next LT Pro Light"/>
              </a:rPr>
              <a:t>Composite Pattern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22947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THANK YOU</a:t>
            </a:r>
            <a:br>
              <a:rPr lang="en-US" noProof="1"/>
            </a:br>
            <a:r>
              <a:rPr lang="en-US" noProof="1"/>
              <a:t>for attention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Iannone Davide</a:t>
            </a:r>
          </a:p>
          <a:p>
            <a:pPr rtl="0"/>
            <a:r>
              <a:rPr lang="en-US" noProof="1"/>
              <a:t>Lomazzo Noemi</a:t>
            </a:r>
          </a:p>
          <a:p>
            <a:pPr rtl="0"/>
            <a:r>
              <a:rPr lang="en-US" noProof="1"/>
              <a:t>Petrone Gianluca</a:t>
            </a:r>
          </a:p>
          <a:p>
            <a:pPr rtl="0"/>
            <a:r>
              <a:rPr lang="en-US" noProof="1"/>
              <a:t>Sirica Simone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47145-9668-D787-D43B-DE45C0AB1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olo 1">
            <a:extLst>
              <a:ext uri="{FF2B5EF4-FFF2-40B4-BE49-F238E27FC236}">
                <a16:creationId xmlns:a16="http://schemas.microsoft.com/office/drawing/2014/main" id="{31616FB9-40AE-F8D7-24C5-4176292E5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3</a:t>
            </a:r>
            <a:r>
              <a:rPr lang="en-US" baseline="30000" noProof="1"/>
              <a:t>rd</a:t>
            </a:r>
            <a:r>
              <a:rPr lang="en-US" noProof="1"/>
              <a:t> sprint release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D691B32-1C56-8084-443B-2A0CE50A9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2</a:t>
            </a:fld>
            <a:endParaRPr lang="en-US" noProof="1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52E1E34-29D8-3706-B252-A01C4B489FE3}"/>
              </a:ext>
            </a:extLst>
          </p:cNvPr>
          <p:cNvSpPr txBox="1"/>
          <p:nvPr/>
        </p:nvSpPr>
        <p:spPr>
          <a:xfrm>
            <a:off x="885507" y="5391706"/>
            <a:ext cx="4819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(Fig. 1</a:t>
            </a:r>
            <a:r>
              <a:rPr lang="en-US" b="1" noProof="1">
                <a:solidFill>
                  <a:prstClr val="black"/>
                </a:solidFill>
              </a:rPr>
              <a:t>) Mirror Horizontally functionality</a:t>
            </a:r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1DAB6CF-713E-D581-388A-D087256F27AC}"/>
              </a:ext>
            </a:extLst>
          </p:cNvPr>
          <p:cNvSpPr txBox="1"/>
          <p:nvPr/>
        </p:nvSpPr>
        <p:spPr>
          <a:xfrm>
            <a:off x="6392735" y="5391706"/>
            <a:ext cx="4819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(Fig. 2</a:t>
            </a:r>
            <a:r>
              <a:rPr lang="en-US" b="1" noProof="1">
                <a:solidFill>
                  <a:prstClr val="black"/>
                </a:solidFill>
              </a:rPr>
              <a:t>) Mirror Vertically functionality</a:t>
            </a:r>
            <a:endParaRPr lang="it-IT" dirty="0"/>
          </a:p>
        </p:txBody>
      </p:sp>
      <p:pic>
        <p:nvPicPr>
          <p:cNvPr id="8" name="Segnaposto contenuto 7" descr="Immagine che contiene schermata, software, Diagramma&#10;&#10;Il contenuto generato dall'IA potrebbe non essere corretto.">
            <a:extLst>
              <a:ext uri="{FF2B5EF4-FFF2-40B4-BE49-F238E27FC236}">
                <a16:creationId xmlns:a16="http://schemas.microsoft.com/office/drawing/2014/main" id="{729D57A0-0693-EBD1-E0F4-E2F90F10B6A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410325" y="2093968"/>
            <a:ext cx="4887913" cy="3054945"/>
          </a:xfrm>
        </p:spPr>
      </p:pic>
      <p:pic>
        <p:nvPicPr>
          <p:cNvPr id="5" name="Segnaposto contenuto 4" descr="Immagine che contiene schermata, software&#10;&#10;Il contenuto generato dall'IA potrebbe non essere corretto.">
            <a:extLst>
              <a:ext uri="{FF2B5EF4-FFF2-40B4-BE49-F238E27FC236}">
                <a16:creationId xmlns:a16="http://schemas.microsoft.com/office/drawing/2014/main" id="{DB42BA01-9827-73C8-FF2C-1F7441B700C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893445" y="2093969"/>
            <a:ext cx="4887912" cy="3054945"/>
          </a:xfrm>
        </p:spPr>
      </p:pic>
    </p:spTree>
    <p:extLst>
      <p:ext uri="{BB962C8B-B14F-4D97-AF65-F5344CB8AC3E}">
        <p14:creationId xmlns:p14="http://schemas.microsoft.com/office/powerpoint/2010/main" val="1852931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E3CB8-7A6B-2FAF-35EB-0E3205A03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olo 1">
            <a:extLst>
              <a:ext uri="{FF2B5EF4-FFF2-40B4-BE49-F238E27FC236}">
                <a16:creationId xmlns:a16="http://schemas.microsoft.com/office/drawing/2014/main" id="{FA148DA6-B7EC-2D7D-A033-FCE955FA9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3</a:t>
            </a:r>
            <a:r>
              <a:rPr lang="en-US" baseline="30000" noProof="1"/>
              <a:t>rd</a:t>
            </a:r>
            <a:r>
              <a:rPr lang="en-US" noProof="1"/>
              <a:t> sprint release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853400-3A51-5C4C-A5AD-9A7D86B87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3</a:t>
            </a:fld>
            <a:endParaRPr lang="en-US" noProof="1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A8201A9-6BAA-3C88-1441-E59031AB7695}"/>
              </a:ext>
            </a:extLst>
          </p:cNvPr>
          <p:cNvSpPr txBox="1"/>
          <p:nvPr/>
        </p:nvSpPr>
        <p:spPr>
          <a:xfrm>
            <a:off x="885507" y="5391706"/>
            <a:ext cx="4819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(Fig</a:t>
            </a:r>
            <a:r>
              <a:rPr lang="en-US" b="1" noProof="1">
                <a:solidFill>
                  <a:prstClr val="black"/>
                </a:solidFill>
              </a:rPr>
              <a:t>. 3) Selecting more shapes functionality</a:t>
            </a:r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7E8140B-DA9D-52F1-D40D-FB2C0DF7B793}"/>
              </a:ext>
            </a:extLst>
          </p:cNvPr>
          <p:cNvSpPr txBox="1"/>
          <p:nvPr/>
        </p:nvSpPr>
        <p:spPr>
          <a:xfrm>
            <a:off x="6392735" y="5391706"/>
            <a:ext cx="4819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(Fig. 4</a:t>
            </a:r>
            <a:r>
              <a:rPr lang="en-US" b="1" noProof="1">
                <a:solidFill>
                  <a:prstClr val="black"/>
                </a:solidFill>
              </a:rPr>
              <a:t>) Group/Ungroup functionality</a:t>
            </a:r>
            <a:endParaRPr lang="it-IT" dirty="0"/>
          </a:p>
        </p:txBody>
      </p:sp>
      <p:pic>
        <p:nvPicPr>
          <p:cNvPr id="5" name="Segnaposto contenuto 4" descr="Immagine che contiene testo, software, diagramma, Icona del computer&#10;&#10;Il contenuto generato dall'IA potrebbe non essere corretto.">
            <a:extLst>
              <a:ext uri="{FF2B5EF4-FFF2-40B4-BE49-F238E27FC236}">
                <a16:creationId xmlns:a16="http://schemas.microsoft.com/office/drawing/2014/main" id="{988C8571-6771-8940-0F6E-C449D6E8743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911352" y="2073275"/>
            <a:ext cx="4887912" cy="3054945"/>
          </a:xfrm>
        </p:spPr>
      </p:pic>
      <p:pic>
        <p:nvPicPr>
          <p:cNvPr id="8" name="Segnaposto contenuto 7" descr="Immagine che contiene software, diagramma, Software multimediale, Icona del computer&#10;&#10;Il contenuto generato dall'IA potrebbe non essere corretto.">
            <a:extLst>
              <a:ext uri="{FF2B5EF4-FFF2-40B4-BE49-F238E27FC236}">
                <a16:creationId xmlns:a16="http://schemas.microsoft.com/office/drawing/2014/main" id="{03614244-DBD2-1253-637C-5C6568E6947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tretch>
            <a:fillRect/>
          </a:stretch>
        </p:blipFill>
        <p:spPr>
          <a:xfrm>
            <a:off x="6392735" y="2073274"/>
            <a:ext cx="4887913" cy="3054945"/>
          </a:xfrm>
        </p:spPr>
      </p:pic>
    </p:spTree>
    <p:extLst>
      <p:ext uri="{BB962C8B-B14F-4D97-AF65-F5344CB8AC3E}">
        <p14:creationId xmlns:p14="http://schemas.microsoft.com/office/powerpoint/2010/main" val="2111550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6F25D-6DCF-0999-EDDD-AE433CA92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9248C7D7-854F-2961-93EC-5040A6EA7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3</a:t>
            </a:r>
            <a:r>
              <a:rPr lang="en-US" baseline="30000" noProof="1"/>
              <a:t>rd</a:t>
            </a:r>
            <a:r>
              <a:rPr lang="en-US" noProof="1"/>
              <a:t> sprint release - CLASS DIAGRAM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34204AC-C4EB-D9F5-E367-38A526EA1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4</a:t>
            </a:fld>
            <a:endParaRPr lang="en-US" noProof="1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B2D2DD8-9274-33C4-C4F8-C96F46F3C459}"/>
              </a:ext>
            </a:extLst>
          </p:cNvPr>
          <p:cNvSpPr txBox="1"/>
          <p:nvPr/>
        </p:nvSpPr>
        <p:spPr>
          <a:xfrm>
            <a:off x="6568092" y="2246972"/>
            <a:ext cx="539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(Fig. 5) </a:t>
            </a:r>
            <a:r>
              <a:rPr lang="en-US" noProof="1">
                <a:solidFill>
                  <a:prstClr val="black"/>
                </a:solidFill>
                <a:latin typeface="Avenir Next LT Pro Light"/>
              </a:rPr>
              <a:t>Class Diagram produced up 3</a:t>
            </a:r>
            <a:r>
              <a:rPr lang="en-US" baseline="30000" noProof="1">
                <a:solidFill>
                  <a:prstClr val="black"/>
                </a:solidFill>
                <a:latin typeface="Avenir Next LT Pro Light"/>
              </a:rPr>
              <a:t>rd</a:t>
            </a:r>
            <a:r>
              <a:rPr lang="en-US" noProof="1">
                <a:solidFill>
                  <a:prstClr val="black"/>
                </a:solidFill>
                <a:latin typeface="Avenir Next LT Pro Light"/>
              </a:rPr>
              <a:t> sprint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put penna 1">
                <a:extLst>
                  <a:ext uri="{FF2B5EF4-FFF2-40B4-BE49-F238E27FC236}">
                    <a16:creationId xmlns:a16="http://schemas.microsoft.com/office/drawing/2014/main" id="{A608620C-6AA4-917B-6621-421586308B63}"/>
                  </a:ext>
                </a:extLst>
              </p14:cNvPr>
              <p14:cNvContentPartPr/>
              <p14:nvPr/>
            </p14:nvContentPartPr>
            <p14:xfrm>
              <a:off x="10916237" y="5254975"/>
              <a:ext cx="2160" cy="360"/>
            </p14:xfrm>
          </p:contentPart>
        </mc:Choice>
        <mc:Fallback xmlns="">
          <p:pic>
            <p:nvPicPr>
              <p:cNvPr id="2" name="Input penna 1">
                <a:extLst>
                  <a:ext uri="{FF2B5EF4-FFF2-40B4-BE49-F238E27FC236}">
                    <a16:creationId xmlns:a16="http://schemas.microsoft.com/office/drawing/2014/main" id="{A608620C-6AA4-917B-6621-421586308B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07237" y="5245975"/>
                <a:ext cx="198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Segnaposto contenuto 6" descr="Immagine che contiene mappa, diagramma, Piano, schematico&#10;&#10;Il contenuto generato dall'IA potrebbe non essere corretto.">
            <a:extLst>
              <a:ext uri="{FF2B5EF4-FFF2-40B4-BE49-F238E27FC236}">
                <a16:creationId xmlns:a16="http://schemas.microsoft.com/office/drawing/2014/main" id="{7BA705F3-A36F-839C-95A0-CCBA7569D56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6"/>
          <a:stretch>
            <a:fillRect/>
          </a:stretch>
        </p:blipFill>
        <p:spPr>
          <a:xfrm>
            <a:off x="745231" y="1483842"/>
            <a:ext cx="5672337" cy="4677970"/>
          </a:xfrm>
        </p:spPr>
      </p:pic>
    </p:spTree>
    <p:extLst>
      <p:ext uri="{BB962C8B-B14F-4D97-AF65-F5344CB8AC3E}">
        <p14:creationId xmlns:p14="http://schemas.microsoft.com/office/powerpoint/2010/main" val="3611927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b">
            <a:normAutofit/>
          </a:bodyPr>
          <a:lstStyle>
            <a:defPPr>
              <a:defRPr lang="it-IT"/>
            </a:defPPr>
          </a:lstStyle>
          <a:p>
            <a:pPr rtl="0"/>
            <a:r>
              <a:rPr lang="en-US" noProof="1"/>
              <a:t>3</a:t>
            </a:r>
            <a:r>
              <a:rPr lang="en-US" baseline="30000" noProof="1"/>
              <a:t>rd</a:t>
            </a:r>
            <a:r>
              <a:rPr lang="en-US" noProof="1"/>
              <a:t> sprint review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1352" y="1762068"/>
            <a:ext cx="3432048" cy="3876141"/>
          </a:xfrm>
        </p:spPr>
        <p:txBody>
          <a:bodyPr rtlCol="0">
            <a:normAutofit fontScale="77500" lnSpcReduction="20000"/>
          </a:bodyPr>
          <a:lstStyle>
            <a:defPPr>
              <a:defRPr lang="it-IT"/>
            </a:def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User Stories n. 28 and n. 30 through n. 32 were completed.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In addition, the following were introduced:</a:t>
            </a:r>
          </a:p>
          <a:p>
            <a:pPr marL="708660" lvl="1" indent="-342900">
              <a:buFont typeface="Courier New" panose="02070309020205020404" pitchFamily="49" charset="0"/>
              <a:buChar char="o"/>
            </a:pPr>
            <a:r>
              <a:rPr lang="en-US" noProof="0" dirty="0"/>
              <a:t>additional unit tests than those created in previous sprints;</a:t>
            </a:r>
          </a:p>
          <a:p>
            <a:pPr marL="708660" lvl="1" indent="-342900" fontAlgn="base">
              <a:buFont typeface="Courier New" panose="02070309020205020404" pitchFamily="49" charset="0"/>
              <a:buChar char="o"/>
            </a:pPr>
            <a:r>
              <a:rPr lang="en-US" noProof="0" dirty="0"/>
              <a:t>the Factory Pattern, to facilitate future integration of new shapes without modifying the existing code, thus improving the extensibility and maintainability of the system.</a:t>
            </a:r>
            <a:br>
              <a:rPr lang="en-US" noProof="0" dirty="0"/>
            </a:br>
            <a:br>
              <a:rPr lang="en-US" noProof="0" dirty="0"/>
            </a:br>
            <a:endParaRPr lang="en-US" noProof="0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 anchor="ctr">
            <a:normAutofit/>
          </a:bodyPr>
          <a:lstStyle>
            <a:defPPr>
              <a:defRPr lang="it-IT"/>
            </a:defPPr>
          </a:lstStyle>
          <a:p>
            <a:pPr rtl="0">
              <a:spcAft>
                <a:spcPts val="600"/>
              </a:spcAft>
            </a:pPr>
            <a:fld id="{B5CEABB6-07DC-46E8-9B57-56EC44A396E5}" type="slidenum">
              <a:rPr lang="en-US" noProof="1" smtClean="0"/>
              <a:pPr rtl="0">
                <a:spcAft>
                  <a:spcPts val="600"/>
                </a:spcAft>
              </a:pPr>
              <a:t>5</a:t>
            </a:fld>
            <a:endParaRPr lang="en-US" noProof="1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418484C-AD39-F542-2200-9E5C773C54F2}"/>
              </a:ext>
            </a:extLst>
          </p:cNvPr>
          <p:cNvSpPr txBox="1"/>
          <p:nvPr/>
        </p:nvSpPr>
        <p:spPr>
          <a:xfrm>
            <a:off x="5294313" y="5268877"/>
            <a:ext cx="539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(Fig. 6) </a:t>
            </a:r>
            <a:r>
              <a:rPr lang="en-US" noProof="1">
                <a:solidFill>
                  <a:prstClr val="black"/>
                </a:solidFill>
                <a:latin typeface="Avenir Next LT Pro Light"/>
              </a:rPr>
              <a:t>Trello Board at the end of 3</a:t>
            </a:r>
            <a:r>
              <a:rPr lang="en-US" baseline="30000" noProof="1">
                <a:solidFill>
                  <a:prstClr val="black"/>
                </a:solidFill>
                <a:latin typeface="Avenir Next LT Pro Light"/>
              </a:rPr>
              <a:t>rd</a:t>
            </a:r>
            <a:r>
              <a:rPr lang="en-US" noProof="1">
                <a:solidFill>
                  <a:prstClr val="black"/>
                </a:solidFill>
                <a:latin typeface="Avenir Next LT Pro Light"/>
              </a:rPr>
              <a:t> sprint</a:t>
            </a:r>
            <a:endParaRPr lang="it-IT" dirty="0"/>
          </a:p>
        </p:txBody>
      </p:sp>
      <p:pic>
        <p:nvPicPr>
          <p:cNvPr id="8" name="Segnaposto contenuto 7" descr="Immagine che contiene testo, software, schermata, Icona del computer&#10;&#10;Il contenuto generato dall'IA potrebbe non essere corretto.">
            <a:extLst>
              <a:ext uri="{FF2B5EF4-FFF2-40B4-BE49-F238E27FC236}">
                <a16:creationId xmlns:a16="http://schemas.microsoft.com/office/drawing/2014/main" id="{C1813193-3C10-3221-94A0-8E3B861EF33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5294313" y="1550904"/>
            <a:ext cx="6192838" cy="3566100"/>
          </a:xfrm>
        </p:spPr>
      </p:pic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3</a:t>
            </a:r>
            <a:r>
              <a:rPr lang="en-US" baseline="30000" noProof="1"/>
              <a:t>rd </a:t>
            </a:r>
            <a:r>
              <a:rPr lang="en-US" noProof="1"/>
              <a:t>sprint retrospective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6</a:t>
            </a:fld>
            <a:endParaRPr lang="en-US" noProof="1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BEBDF3A-AD5E-9978-0832-7A8F9E03E3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93064" y="1399032"/>
            <a:ext cx="8621552" cy="484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FB573E-D6D3-B0CD-C07C-459CD26A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10348446" cy="124968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Burndown chart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842E34-541A-0DF0-0999-C86F39258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7</a:t>
            </a:fld>
            <a:endParaRPr lang="en-US" noProof="1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65A5210-8060-AF6F-49C5-3945D8F342A0}"/>
              </a:ext>
            </a:extLst>
          </p:cNvPr>
          <p:cNvSpPr txBox="1"/>
          <p:nvPr/>
        </p:nvSpPr>
        <p:spPr>
          <a:xfrm>
            <a:off x="2231072" y="5520017"/>
            <a:ext cx="539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(Fig. 7) </a:t>
            </a:r>
            <a:r>
              <a:rPr lang="en-US" noProof="1">
                <a:solidFill>
                  <a:prstClr val="black"/>
                </a:solidFill>
                <a:latin typeface="Avenir Next LT Pro Light"/>
              </a:rPr>
              <a:t>Burndown chart at the end of 3</a:t>
            </a:r>
            <a:r>
              <a:rPr lang="en-US" baseline="30000" noProof="1">
                <a:solidFill>
                  <a:prstClr val="black"/>
                </a:solidFill>
                <a:latin typeface="Avenir Next LT Pro Light"/>
              </a:rPr>
              <a:t>rd</a:t>
            </a:r>
            <a:r>
              <a:rPr lang="en-US" noProof="1">
                <a:solidFill>
                  <a:prstClr val="black"/>
                </a:solidFill>
                <a:latin typeface="Avenir Next LT Pro Light"/>
              </a:rPr>
              <a:t> sprint</a:t>
            </a:r>
            <a:endParaRPr lang="it-IT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C15077-73E3-AA03-6746-B4C4DF861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750" y="1484868"/>
            <a:ext cx="9404500" cy="403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9264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FINAL PATTERNS APPLIED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8</a:t>
            </a:fld>
            <a:endParaRPr lang="en-US" noProof="1"/>
          </a:p>
        </p:txBody>
      </p:sp>
      <p:pic>
        <p:nvPicPr>
          <p:cNvPr id="11" name="Segnaposto contenuto 10" descr="Immagine che contiene testo, diagramma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AF321729-6173-FD34-6E6D-4508060AD88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1696848" y="1399032"/>
            <a:ext cx="8798304" cy="4428562"/>
          </a:xfr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7E6E9E1-C03A-17A8-A840-96CF7D8DD021}"/>
              </a:ext>
            </a:extLst>
          </p:cNvPr>
          <p:cNvSpPr txBox="1"/>
          <p:nvPr/>
        </p:nvSpPr>
        <p:spPr>
          <a:xfrm>
            <a:off x="1696848" y="5877290"/>
            <a:ext cx="539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(Fig. 8) </a:t>
            </a:r>
            <a:r>
              <a:rPr lang="en-US" noProof="1">
                <a:solidFill>
                  <a:prstClr val="black"/>
                </a:solidFill>
                <a:latin typeface="Avenir Next LT Pro Light"/>
              </a:rPr>
              <a:t>Factory Pattern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25EF2-0A18-1668-5B45-1E5A75819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DE8A9F-80CD-F971-F5FE-E837D95B5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FINAL PATTERNS APPLIED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67CB641-A72C-9707-1EF7-63F2E2270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9</a:t>
            </a:fld>
            <a:endParaRPr lang="en-US" noProof="1"/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7BD27375-0C48-C92B-29DD-D09A99CD817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/>
          <a:stretch/>
        </p:blipFill>
        <p:spPr>
          <a:xfrm>
            <a:off x="1696848" y="1399032"/>
            <a:ext cx="8798304" cy="4428562"/>
          </a:xfr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3BB3DF5-97C6-0F5C-225A-D5D9BBA51263}"/>
              </a:ext>
            </a:extLst>
          </p:cNvPr>
          <p:cNvSpPr txBox="1"/>
          <p:nvPr/>
        </p:nvSpPr>
        <p:spPr>
          <a:xfrm>
            <a:off x="1696848" y="5877290"/>
            <a:ext cx="539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(Fig. 9) </a:t>
            </a:r>
            <a:r>
              <a:rPr lang="en-US" noProof="1">
                <a:solidFill>
                  <a:prstClr val="black"/>
                </a:solidFill>
                <a:latin typeface="Avenir Next LT Pro Light"/>
              </a:rPr>
              <a:t>Command Pattern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93788002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zato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42512_TF16411248_Win32" id="{0DCA8045-F8C6-4D44-8712-B51748708089}" vid="{B1184A27-7864-4C79-990D-C3236FD2E66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5040CA-20CC-43C6-BC0C-8D8696B6AF89}">
  <ds:schemaRefs>
    <ds:schemaRef ds:uri="http://schemas.microsoft.com/sharepoint/v3"/>
    <ds:schemaRef ds:uri="http://purl.org/dc/elements/1.1/"/>
    <ds:schemaRef ds:uri="230e9df3-be65-4c73-a93b-d1236ebd677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16c05727-aa75-4e4a-9b5f-8a80a1165891"/>
    <ds:schemaRef ds:uri="71af3243-3dd4-4a8d-8c0d-dd76da1f02a5"/>
    <ds:schemaRef ds:uri="http://www.w3.org/XML/1998/namespace"/>
    <ds:schemaRef ds:uri="http://purl.org/dc/terms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{E5508CC7-32AD-4FC3-82EE-536BDBF7096C}tf16411248_win32</Template>
  <TotalTime>528</TotalTime>
  <Words>242</Words>
  <Application>Microsoft Macintosh PowerPoint</Application>
  <PresentationFormat>Widescreen</PresentationFormat>
  <Paragraphs>55</Paragraphs>
  <Slides>12</Slides>
  <Notes>12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8" baseType="lpstr">
      <vt:lpstr>Arial</vt:lpstr>
      <vt:lpstr>Avenir Next LT Pro Light</vt:lpstr>
      <vt:lpstr>Calibri</vt:lpstr>
      <vt:lpstr>Courier New</vt:lpstr>
      <vt:lpstr>Posterama</vt:lpstr>
      <vt:lpstr>Personalizzato</vt:lpstr>
      <vt:lpstr>Project work</vt:lpstr>
      <vt:lpstr>3rd sprint release</vt:lpstr>
      <vt:lpstr>3rd sprint release</vt:lpstr>
      <vt:lpstr>3rd sprint release - CLASS DIAGRAM</vt:lpstr>
      <vt:lpstr>3rd sprint review</vt:lpstr>
      <vt:lpstr>3rd sprint retrospective</vt:lpstr>
      <vt:lpstr>Burndown chart</vt:lpstr>
      <vt:lpstr>FINAL PATTERNS APPLIED</vt:lpstr>
      <vt:lpstr>FINAL PATTERNS APPLIED</vt:lpstr>
      <vt:lpstr>FINAL PATTERNS APPLIED</vt:lpstr>
      <vt:lpstr>FINAL PATTERNS APPLIED</vt:lpstr>
      <vt:lpstr>THANK YOU for attention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Simone Sirica</dc:creator>
  <cp:lastModifiedBy>Noemi Lomazzo</cp:lastModifiedBy>
  <cp:revision>58</cp:revision>
  <dcterms:created xsi:type="dcterms:W3CDTF">2025-05-13T18:04:25Z</dcterms:created>
  <dcterms:modified xsi:type="dcterms:W3CDTF">2025-06-03T21:05:44Z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